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9" r:id="rId6"/>
    <p:sldId id="268" r:id="rId7"/>
    <p:sldId id="270" r:id="rId8"/>
    <p:sldId id="291" r:id="rId9"/>
    <p:sldId id="292" r:id="rId10"/>
    <p:sldId id="289" r:id="rId11"/>
    <p:sldId id="290" r:id="rId12"/>
    <p:sldId id="257" r:id="rId13"/>
    <p:sldId id="287" r:id="rId14"/>
    <p:sldId id="288" r:id="rId15"/>
    <p:sldId id="271" r:id="rId16"/>
    <p:sldId id="285" r:id="rId17"/>
    <p:sldId id="286" r:id="rId18"/>
    <p:sldId id="296" r:id="rId19"/>
    <p:sldId id="295" r:id="rId20"/>
    <p:sldId id="294" r:id="rId21"/>
    <p:sldId id="293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10" r:id="rId31"/>
    <p:sldId id="311" r:id="rId32"/>
    <p:sldId id="312" r:id="rId33"/>
    <p:sldId id="305" r:id="rId34"/>
    <p:sldId id="306" r:id="rId35"/>
    <p:sldId id="307" r:id="rId36"/>
    <p:sldId id="309" r:id="rId37"/>
    <p:sldId id="308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0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83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92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56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340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6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9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7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1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8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871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99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A5C2D-A66B-45CB-9510-B9E9A906FAD3}" type="datetimeFigureOut">
              <a:rPr lang="ru-RU" smtClean="0"/>
              <a:t>16.02.2024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6EC07-E343-4954-B61A-5C4C9ECC62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0.wdp"/><Relationship Id="rId4" Type="http://schemas.openxmlformats.org/officeDocument/2006/relationships/image" Target="../media/image10.png"/><Relationship Id="rId9" Type="http://schemas.microsoft.com/office/2007/relationships/hdphoto" Target="../media/hdphoto12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15.wdp"/><Relationship Id="rId4" Type="http://schemas.openxmlformats.org/officeDocument/2006/relationships/image" Target="../media/image15.png"/><Relationship Id="rId9" Type="http://schemas.microsoft.com/office/2007/relationships/hdphoto" Target="../media/hdphoto17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20.wdp"/><Relationship Id="rId4" Type="http://schemas.openxmlformats.org/officeDocument/2006/relationships/image" Target="../media/image20.png"/><Relationship Id="rId9" Type="http://schemas.microsoft.com/office/2007/relationships/hdphoto" Target="../media/hdphoto22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7" Type="http://schemas.microsoft.com/office/2007/relationships/hdphoto" Target="../media/hdphoto2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microsoft.com/office/2007/relationships/hdphoto" Target="../media/hdphoto25.wdp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microsoft.com/office/2007/relationships/hdphoto" Target="../media/hdphoto31.wdp"/><Relationship Id="rId5" Type="http://schemas.microsoft.com/office/2007/relationships/hdphoto" Target="../media/hdphoto28.wdp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30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7" Type="http://schemas.microsoft.com/office/2007/relationships/hdphoto" Target="../media/hdphoto4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microsoft.com/office/2007/relationships/hdphoto" Target="../media/hdphoto39.wdp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2.wdp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43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4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№12-Специальные монтажные краны и оборудование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21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Специальные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Строительные подъемники.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Привязка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8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9" y="0"/>
            <a:ext cx="1207770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1.Специальные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Портальные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Портальные краны по назначению делятся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перегрузочные и монтажные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Перегрузочные краны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грузоподъемность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40 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используются на погрузоразгрузочных работах в портах и на промышленных предприятиях.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краны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грузоподъемность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– 150 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существенно меньшие рабочие скорости и применяются преимущественно на судостроительных и судоремонтных заводах.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портальных кранов служит двухпутный портал, под которым у перегрузочных кранов проходит один или два железнодорожных пути, что позволяет осуществлять грузовые операции по схемам вагон ‒ судно или вагон ‒ склад.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Портальные краны часто оборудуют грейферами для сыпучих грузов, захватами для леса или металлолома и др.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Преимущество портальных кранов – возможность горизонтального перемещения груза при изменении вылета стрелы.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1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ranservis116.ru/wp-content/uploads/2021/07/port-jib-crane-with-grab49027902669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" y="164781"/>
            <a:ext cx="5093653" cy="32070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m.media-amazon.com/images/I/61LeKV7QZwL._AC_UL960_QL65_.jpg"/>
          <p:cNvPicPr/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9" y="164781"/>
            <a:ext cx="5043486" cy="32070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cdn.fishki.net/upload/post/2017/02/27/2229170/5-08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" y="3500439"/>
            <a:ext cx="5093653" cy="3195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3794"/>
          <a:stretch/>
        </p:blipFill>
        <p:spPr>
          <a:xfrm>
            <a:off x="6929438" y="3619500"/>
            <a:ext cx="5043487" cy="30762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69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" y="1"/>
            <a:ext cx="120491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мостового типа.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Краны мостового типа делятся на мостовые, козловые и полукозловые.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Мостовые краны являются самым распространенным видом кранов в промышленности. В строительстве их применяют на предприятиях стройиндустрии, в ремонтных цехах.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Козловые краны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на полигонах строительных конструкций, складах стройматериалов, в лесозаготовительных предприятиях, при строительстве станций метрополитена, сооружаемых открытым способом.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Полукозловые краны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монтажных работ при строительстве промышленных предприятий.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Мостовые краны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перемещают по надземным крановым путям, смонтированным на подкрановых балках, являющихся частью каркаса здания или крановых эстакад.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Мостовые краны состоят из одной или двух главных балок, соединенных с концевыми балками. Последние ходовыми колесами опираются на рельс или квадрат кранового пути. По главным балкам перемещаются грузоподъемные органы крана – грузовая тележка или тельфер.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Мостовые краны имеют, как правило, электропривод.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Однобалочные краны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(кран-балки) имеют грузоподъемность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 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используются как вспомогательные грузоподъемные средства. Управление этими кранами осуществляется преимущественно с пола.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15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11" y="0"/>
            <a:ext cx="1205708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тельфер или таль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подвешивается на ездовой балке двутаврового сечения, которая крепится к главной балке крана. Главная балка коробчатого сечения или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имеют электропривод передвижения моста, перемещение тали вручную, тельфера – с помощью электропривода или вручную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Двухбалочные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иметь грузоподъемность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т и выше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строительстве и на предприятиях стройиндустрии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– 50 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 для ремонта оборудования или погрузки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как технологические, например, на заводах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911" y="3016210"/>
            <a:ext cx="7719934" cy="30162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50972" y="6032420"/>
            <a:ext cx="5662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мостовой ручной двухбалочный опорный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44721" y="3016210"/>
            <a:ext cx="395740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Мостовые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не имеют общепринятой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Обычно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грузоподъемность основного и вспомогательного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 30/5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указываться номер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38796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molibden-wolfram.ru/wp-content/uploads/b/7/c/b7c1e7473b2e8df49cabeaf9cfc97364.jpe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11" y="119921"/>
            <a:ext cx="8096478" cy="4661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benzo-electro-instrument.ru/wp-content/uploads/d/c/c/dccf6d198d9ce840844575eb92fa8209.jpe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811" y="2668249"/>
            <a:ext cx="5681272" cy="4055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100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molibden-wolfram.ru/wp-content/uploads/4/a/c/4ac2d0c7bbdb7e802ae81458ca81009d.jpe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69" b="4016"/>
          <a:stretch/>
        </p:blipFill>
        <p:spPr bwMode="auto">
          <a:xfrm>
            <a:off x="171677" y="179882"/>
            <a:ext cx="11715523" cy="6550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3460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911" y="0"/>
            <a:ext cx="12057089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Козловой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кран пролетного типа, у которого мост устанавливается на опорные стойки, перемещающиеся по наземному крановому пути.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Козловые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применяются на погрузочно-разгрузочных и складских работах, а также частично на монтажных.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Козловые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общего назначения выпускают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‒ 50 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краны до 500 ‒ 2000 т.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Пролет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доходит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140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‒ до 80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движения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тележки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до 10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предназначенные для монтажа цементных печей, оснащаются двумя спаренными грузовыми тележками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четырьмя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крюками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по 50 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двумя крюками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по 8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группе козловых кранов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до 400 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монтажа блоков АЭС.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бывают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бесконсольными, двухконсольными 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одноконсольными.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и на промышленных предприятиях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полукозловые краны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них опорные стойки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разных уровнях, что позволяет устанавливать их на рельсовые пути, уложенные на разных отметках.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8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902" y="1"/>
            <a:ext cx="1204209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моста может быть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однобалочной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двухбалочной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Часто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пролетное строение крана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пространственную решетчатую конструкцию,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двух связанных между собой ферм.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Однобалочные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 для кранов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‒ 10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качестве грузовой тележки в этом случае используют электротали.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Козловые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большой грузоподъемности выполняют с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двухбалочными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мостами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Рельсы для перемещения тележек в этих кранах обычно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верхней части главных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балок.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козловых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могут быть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одностоечными и двухстоечными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типу опирания моста краны могут быть с обеими жесткими или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жесткой и другой гибкой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Наличие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гибкой ноги устраняет опасность заклинивания ног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расширениях моста или при изменении положения подкрановых путей вследствие деформации их основания.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козловых кранах больших пролетов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особенно в перегрузочных мостах одна из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ферм (опор)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пространственной, а вторая ‒ плоской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Каждая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нога опирается на две перемещающиеся по рельсам подкрановых путей ходовые тележки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изготовляют преимущественно крюковыми (реже грейферными, магнитными и со специальными захватами). </a:t>
            </a:r>
          </a:p>
        </p:txBody>
      </p:sp>
    </p:spTree>
    <p:extLst>
      <p:ext uri="{BB962C8B-B14F-4D97-AF65-F5344CB8AC3E}">
        <p14:creationId xmlns:p14="http://schemas.microsoft.com/office/powerpoint/2010/main" val="33095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5162" y="130127"/>
            <a:ext cx="4442085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Грузовые тележки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самоходными или с канатным приводом.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козловых кранах с двухбалочными мостами применяют, как правило, грузовые тележки мостовых кранов.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Грузовые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тележки двухбалочных мостов могут иметь поворотную стрелу. Для монтажа крупных изделий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козловые краны с несколькими грузовыми тележками.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Управляют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козловыми кранами с пола при скорости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м/с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из кабины, которую крепят к раме грузовой тележки или к мосту крана у опоры. </a:t>
            </a:r>
          </a:p>
        </p:txBody>
      </p:sp>
      <p:pic>
        <p:nvPicPr>
          <p:cNvPr id="3" name="Рисунок 2" descr="https://images-na.ssl-images-amazon.com/images/I/61Ho-pqp-gL._AC_SL1040_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82" y="177700"/>
            <a:ext cx="3200400" cy="2370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xn----7sbajbpw0bzaejeg.xn--p1ai/upload/iblock/864/864188fbf148b646da2141d021ce01eb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7" y="130127"/>
            <a:ext cx="3910965" cy="2418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http://uraltsk.ru/images/product/kran_kozel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7" y="2744169"/>
            <a:ext cx="4206542" cy="28771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loftecomarket.ru/wp-content/uploads/9/0/c/90cb2aeef6570dc4540d8e81b8de2aeb.jpe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902" y="2744169"/>
            <a:ext cx="2685080" cy="36416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603227" y="6039437"/>
            <a:ext cx="31892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Козловые краны.</a:t>
            </a:r>
          </a:p>
        </p:txBody>
      </p:sp>
    </p:spTree>
    <p:extLst>
      <p:ext uri="{BB962C8B-B14F-4D97-AF65-F5344CB8AC3E}">
        <p14:creationId xmlns:p14="http://schemas.microsoft.com/office/powerpoint/2010/main" val="348355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101benzopila.ru/wp-content/uploads/f/b/b/fbb8d5b8b5967640ef65e15a58e73a44.jpe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0" y="172855"/>
            <a:ext cx="9981107" cy="6557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8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931" y="0"/>
            <a:ext cx="12087069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Плавучие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Плавучие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строятся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– 2500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малой грузоподъемности (до 50 т)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в портах и на лесосплаве, при добыче песка и гравия, дноуглубительных работ, строительства причалов и молов.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грузоподъемности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судостроительных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заводах, для спасательных работ, замены пролетов мостов и др.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‒ самоходный или несамоходный понтон, на котором смонтированы силовая установка, лебедки, механизмы управления краном, а также устроены помещения для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Несамоходные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перемещают буксирами или береговыми лебедками.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малой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иметь крюковое или грейферное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стрелы с переменным или постоянным вылетом,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полноповоротные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неполноповоротные, полноповоротные с подвижным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противовесом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имеют неповоротную стрелу.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 крана в нерабочем состоянии и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груза применяется балласт, в качестве которого используется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забортная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заливаемая в танки. </a:t>
            </a:r>
          </a:p>
        </p:txBody>
      </p:sp>
    </p:spTree>
    <p:extLst>
      <p:ext uri="{BB962C8B-B14F-4D97-AF65-F5344CB8AC3E}">
        <p14:creationId xmlns:p14="http://schemas.microsoft.com/office/powerpoint/2010/main" val="185221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www.kchf.ru/photos/photo_vspomog/pk3100_06_big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4" y="3612630"/>
            <a:ext cx="5890311" cy="3122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fleetphoto.ru/photo/01/91/57/191578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4" y="47940"/>
            <a:ext cx="5890311" cy="3429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710" y="3612630"/>
            <a:ext cx="6023904" cy="31223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 descr="https://static.tildacdn.com/tild3135-3231-4435-b239-383838363330/plavkran_volgar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09" y="47942"/>
            <a:ext cx="6023905" cy="3429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084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11" y="0"/>
            <a:ext cx="1205708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Кабельные краны.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Кабельный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кран, у которого грузоподъемный орган подвешен к грузовой тележке, перемещающейся по несущим ка­натам (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рисунок).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Кабельные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краны бывают с радиальным и параллельным пере­мещением. У кранов с радиальным перемещением одна башня на­ходится на месте, у кранов с параллельным перемещением одна башня является машинной, а вторую, приводную, перемещают по радиусу вокруг стоящей башни.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Кабельные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краны используют на строительных работах (при по­стройке мостов, плотин, шлюзов и т.д.), на открытых горных разра­ботках, для обслуживания складов леса и сыпучих грузов, на цел­люлозно-бумажных комбинатах и в других отраслях промышлен­ности, а также в качестве средств переправы через реки и ущелья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Кабельные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бывают одно- и многопролетными с проме­жуточными опорами для поддержания рабочих канатов.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Пролеты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кабельных кранов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достигают 200...600 м, а в отдельных случаях — 1000 м и более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Легкие краны для временных работ приспо­соблены для перевозки на автомашинах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пролеты 75...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 Грузоподъемность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крюковых и грейферных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— 3...25 т, для штучных грузов — 100 ... 150 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 груза (тележки) — 8... 10 м/с.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провеса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несущих канатов принимает­ся равной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4...5 % длины пролета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862" y="0"/>
            <a:ext cx="119821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управляют из кабины, размещаемой в пункте, откуда хорошо просматривается весь пролет.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быть оборудован устройством автоматической ос­тановки механизмов передвижения опор в случае забегания одной из них по отношению к другой на величину, превышающую уста­новленный проектом показатель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Машинное помещение, кабина управления, головки башен крана должны быть оснащены телефонной связью, позволяющей осуществлять одновременно связь между всеми пунктами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kran-info.ru/img/7/image007.pn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2" y="2554545"/>
            <a:ext cx="5940425" cy="4050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200930" y="2554545"/>
            <a:ext cx="5866151" cy="3990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Кабельный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кран:</a:t>
            </a:r>
          </a:p>
          <a:p>
            <a:pPr>
              <a:spcAft>
                <a:spcPts val="75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 8 — соответственно подбашенная и грузовая тележки;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машинное помеще­ние;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машинная башня;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несущий канат;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поддержки тягового и подъем­ного канатов;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контрбашня;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противовес контрбашни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7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f2.ppt-online.org/files2/slide/h/HXiKQgy5amS6IElrvzMGNo8OYTCWx7042LjnBb/slide-12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36" y="3026451"/>
            <a:ext cx="5449446" cy="3704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ok-t.ru/helpiksorg/baza4/21535015611.files/image146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5" y="144842"/>
            <a:ext cx="6153983" cy="28816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896" y="3252866"/>
            <a:ext cx="6153983" cy="34777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 descr="https://veris39.ru/wp-content/uploads/2016/02/cableway_type_crane_15.jpg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36" y="144842"/>
            <a:ext cx="5449446" cy="27182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934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11" y="0"/>
            <a:ext cx="1205708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Строительные подъемники.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устройства, предназначенные для подъема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грузов на этажи здания через оконные проемы или балконы, для фасадных работ, а также для подачи стеновых материалов при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Они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мачту,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крепящуюся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стене здания, по которой перемещается платформа с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канатов или зубчато-реечно-реечной передачи.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Существуют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подъемники, смонтированные на платформе, которые до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могут не крепиться к стене здания.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Устойчивость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мачты обеспечивается в этом случае выносными опорами на платформе.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подъемники могут перемещаться вдоль здания и используются для фасадных работ.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применялись так называемые шахтные подъемники, с помощью которых грузы подавались клетью,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движущейся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шахты, прикрепленной к стене здания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Подъемники (вышки) применяются для фасадных работ,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ремонта и обслуживания линий электропередач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осветительных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и т. п.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подъемниками и вышкой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подъемник может перемещать людей и грузы по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горизонтальной плоскости, вышка – только по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вертикали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1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892" y="0"/>
            <a:ext cx="120271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Автогидроподъемники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для проведения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строительно-монтажных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эксплуатационных работ в различных сферах производства, требующих подъема людей с материалами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Высота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автогидроподъемников – 12 ‒ 30 м, наибольшая грузоподъемность 0,2 ‒ 0,5 т, наибольший вылет рабочей площадки – 9 ‒ 18,5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степени самоходности: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прицепные, самоходные на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пневмоколесном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(или автомобильном) ходу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891" y="2663409"/>
            <a:ext cx="8726161" cy="40521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039069" y="2436965"/>
            <a:ext cx="315293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Автогидроподъемник АГП-22: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рычаги;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 – верхнее и нижнее колена;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пульт управления;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золотник;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люлька;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упор;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стойка;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базовый автомобиль;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выносные опор</a:t>
            </a:r>
          </a:p>
        </p:txBody>
      </p:sp>
    </p:spTree>
    <p:extLst>
      <p:ext uri="{BB962C8B-B14F-4D97-AF65-F5344CB8AC3E}">
        <p14:creationId xmlns:p14="http://schemas.microsoft.com/office/powerpoint/2010/main" val="303769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931" y="0"/>
            <a:ext cx="1208706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Управление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подъемником осуществляется с пульта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платформе, дублирующий пульт устанавливается в люльке.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Поскольку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подъемники предназначены для подъема людей, особое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обращается на безопасность их работы: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них устанавливают ограничители предельного груза и другие приборы безопасности.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Наряду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грузоподъемностью и высотой подъема люльки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эксплуатационными характеристиками являются максимальный вылет и угол поворота поворотной части.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устройства для подъема людей 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грузов (грузовые) в зданиях и сооружениях, а также на некоторых машинах, например, на высоких башенных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кранах.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распространена схема лифтов с лебедкой наверху. Кабина и противовес движутся по направляющим внутри лифтовой шахты, привод – системой канатов с бесконечной навивкой на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лебедки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имеют, как правило, электрический привод, но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лифты с гидравлическим приводом, например для подъема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автомобилей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многоэтажных гаражах</a:t>
            </a:r>
          </a:p>
        </p:txBody>
      </p:sp>
    </p:spTree>
    <p:extLst>
      <p:ext uri="{BB962C8B-B14F-4D97-AF65-F5344CB8AC3E}">
        <p14:creationId xmlns:p14="http://schemas.microsoft.com/office/powerpoint/2010/main" val="400623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opalubka-sten.ru/wp-content/uploads/2017/08/vyishki_pod'emniki-arenda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" y="104932"/>
            <a:ext cx="6130977" cy="35376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liftall.ru/upload/medialibrary/398/3981f149f97f88c59335249a8fe38d85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770" y="104931"/>
            <a:ext cx="5615015" cy="66106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www.poparimsya.com/wp-content/uploads/2022/11/podenik-768x570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0" y="3777521"/>
            <a:ext cx="6130978" cy="29380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98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erevozka24.ru/img/ck_upload/vidy-gruzovyh-podyomnikov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31" y="136155"/>
            <a:ext cx="3601085" cy="28169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Рисунок 2" descr="https://avatars.mds.yandex.net/get-altay/247136/2a0000015b1717237704bf86a83295ff6c4b/XXXL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344" y="136154"/>
            <a:ext cx="3441003" cy="28169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https://sargorstroy.ru/800/600/http/klaas.com.ua/wp-content/uploads/Navesnoe-oborudovanie/Platformy-dlja-podema-Ljudej/platformy-dlja-podema-ljudej-klaas-15-1024x768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82" y="136154"/>
            <a:ext cx="3453172" cy="28169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Рисунок 4" descr="https://cf.ppt-online.org/files/slide/w/WSf9E2j4zbdchOZ0g7yImMpLuwsAHtR8FNiQJr/slide-14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652" y="3057994"/>
            <a:ext cx="5434695" cy="36107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opalubka-sten.ru/wp-content/uploads/2017/07/Ris.-2.-Dvuhmachtovyie-pod'emniki.jpg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32" y="3057994"/>
            <a:ext cx="6314138" cy="3610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227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892" y="0"/>
            <a:ext cx="1191717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Привязка башенных кранов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башенного крана подразумевает определение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планового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крана на стройгенплане с указанием точных значений линейных расстояний до ориентиров, имеющихся на строительной площадке.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Как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такими ориентирами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координационные оси возводимого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кранов на строительном генеральном плане определяют по параметрам его продольной и поперечной привязки.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передвижных кранов это параметры продольной и поперечной привязки крановых путей, для стационарных — параметры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поперечной привязки башни крана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Продольная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 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поперечная привязка крановых путей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передвижных башенных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установки и привязки путей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башенного крана изображена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наземного рельсового кранового пути состоит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нижнего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строения, верхнего строения, путевого оборудования 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заземляющего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стороне пути, удаленной от здания, устраивают водоотводное устройство (водоотвод) с продольным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уклоном не менее 0,003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Водоотводное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кранового пути включают в систему общего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водоотвода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площадки.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1764" y="0"/>
            <a:ext cx="7260236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пути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спрофилированное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полотно с продольным уклоном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0,003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поперечным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от 0,008 до 0,010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недренирующих грунтов) в сторону 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или котлована либо в сторону понижения местности.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Земляное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полотно из дренирующего или скального грунта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пути состоит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балластной призмы, выполняемой из песка, щебня либо гравия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опорных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(сборные железобетонные элементы балок инвентарных подкрановых — БИП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6,23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либо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шпалы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2,7 м или полушпалы длиной 1,35 м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рельсов и их скреплений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заземления.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911" y="0"/>
            <a:ext cx="4646951" cy="5151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380142"/>
            <a:ext cx="121245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привязки крановых путей к координационным осям здания: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противовес; 2 — ось кранового пути; В — параметр поперечной привязки крановых путей;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Lпп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длина крановых путей (параметр продольной привязки крановых путей);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здания до тупика крановых путей (параметр продольной привязки крановых путей)</a:t>
            </a:r>
          </a:p>
        </p:txBody>
      </p:sp>
    </p:spTree>
    <p:extLst>
      <p:ext uri="{BB962C8B-B14F-4D97-AF65-F5344CB8AC3E}">
        <p14:creationId xmlns:p14="http://schemas.microsoft.com/office/powerpoint/2010/main" val="248526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902" y="0"/>
            <a:ext cx="120420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смонтированным на нем рельсом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полузвено подкранового пути общей длиной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Минимальная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рельсовых нитей кранового пути под монтаж крана должна быть равна двукратной величине базы крана,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12,5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рельсовых нитей кранового пути для крана, перемещающегося по пути, кроме периода монтажа, должна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31,25 м.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427" y="2246769"/>
            <a:ext cx="7330190" cy="3446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456043" y="5897592"/>
            <a:ext cx="72149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полузвена кранового пути</a:t>
            </a:r>
          </a:p>
        </p:txBody>
      </p:sp>
    </p:spTree>
    <p:extLst>
      <p:ext uri="{BB962C8B-B14F-4D97-AF65-F5344CB8AC3E}">
        <p14:creationId xmlns:p14="http://schemas.microsoft.com/office/powerpoint/2010/main" val="7229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11" y="0"/>
            <a:ext cx="1205708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Поперечная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привязка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поперечной привязки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то есть расстояние от оси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подкрановых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до оси здания,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910" y="1169550"/>
            <a:ext cx="6243903" cy="36123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4910" y="4781861"/>
            <a:ext cx="62439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привязки подкрановых путей в разрезе: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строящееся здание; 2 — инвентарные ограждения; 3 — зона складирования;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водоотводная канава; 5 — балластная призма; 6 — полузвено кранового пути (БИП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34777" y="1169550"/>
            <a:ext cx="570125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b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 +0,2 + 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t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от оси подкрановых путей до оси здания;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ширина колеи крана (в соответствии с технической характеристикой крана),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минимально допустимое расстояние от конца шпалы (БИП) до откоса балластной призмы,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lш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ширина инвентарной подкрановой балки (БИП) либо длина шпалы (полушпалы),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длина откоса балластной призмы,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(формула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привязка выступающей части здания (расстояние от оси здания до максимально выступающей части здания),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безопасное расстояние,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принимаемое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допустимого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от выступающей части крана до выступающей части здания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 м на высоте до 2 м и 0,4 м на высоте, превышающей 2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73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11" y="1"/>
            <a:ext cx="12057089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откоса балластной призмы, м,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(2):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t-BR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05) 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высота слоя балласта, м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принимается от 0,3 до 0,5 м для балласта из песка и от 0,12 до 0,15 м для балласта из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щебня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гравия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уклон боковых сторон балластной призмы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песка — 1:2, для щебня и гравия — 1:1,5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расчете параметра поперечной привязки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м, должно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радиус поворотной части крана в соответствии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безопасное расстояние,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принимаемое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допустимого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от выступающей части крана до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здания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 м на высоте до 2 м и 0,4 м на высоте, превышающей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крановых путей вблизи котлованов и траншей, не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креплений для предупреждения обрушения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производят в соответствии с глубиной выемки и характеристиками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09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кранового пути у неукрепленного котлована (траншеи), наименьшее расстояние по горизонтали от основания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(края дна котлована) до нижнего края балластной призмы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должно соответствовать схеме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484" y="923330"/>
            <a:ext cx="6548284" cy="37961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60555" y="4958367"/>
            <a:ext cx="64352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привязки подкрановых путей вблизи котлована: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конструкции нулевого цикла;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балластная призма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16993" y="923330"/>
            <a:ext cx="516193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Расстояние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основания откоса до нижнего края балластной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кранового пути составит, м: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песчаных и супесчаных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грунтов: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≥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+ 0,4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глинистых и суглинистых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грунтов: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+ 0,4;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глубина котлована (траншеи),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установке крана вблизи выемок, должны соблюдаться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34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490" y="524029"/>
            <a:ext cx="12034195" cy="45641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2232" y="0"/>
            <a:ext cx="12029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2232" y="5212113"/>
            <a:ext cx="11960453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Привязку инвентарных ограждений крановых путей производят исходя из необходимости соблюдения безопасного расстояния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конструкциями крана и ограждением.</a:t>
            </a:r>
          </a:p>
        </p:txBody>
      </p:sp>
    </p:spTree>
    <p:extLst>
      <p:ext uri="{BB962C8B-B14F-4D97-AF65-F5344CB8AC3E}">
        <p14:creationId xmlns:p14="http://schemas.microsoft.com/office/powerpoint/2010/main" val="265339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400" y="0"/>
            <a:ext cx="6705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от оси ближнего к ограждению рельса до ограждения, м,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 =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0,5b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радиус поворотной части крана в соответствии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характеристикой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ширина колеи крана (в соответствии с технической характеристикой крана),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безопасное расстояние, принимаемое 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86400" y="3724096"/>
            <a:ext cx="6705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привязка крана.</a:t>
            </a:r>
          </a:p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Продольная привязка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башенного крана определяется после назначения параметра поперечной привязки, то есть когда определена ось крановых путей вдоль здания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технических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подобранного крана необходимо определить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максимального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Lmax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минимального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Lmin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рабочего вылета крюка крана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483" y="132735"/>
            <a:ext cx="5180491" cy="5751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47483" y="5940087"/>
            <a:ext cx="51804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 определению минимального и максимального рабочего вылета крюка кран</a:t>
            </a:r>
          </a:p>
        </p:txBody>
      </p:sp>
    </p:spTree>
    <p:extLst>
      <p:ext uri="{BB962C8B-B14F-4D97-AF65-F5344CB8AC3E}">
        <p14:creationId xmlns:p14="http://schemas.microsoft.com/office/powerpoint/2010/main" val="81145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57252" y="0"/>
            <a:ext cx="7634748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параметров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продольной привязки путей башенного крана надо определить минимально необходимое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крайними стоянками крана графическим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последовательно производят засечки на оси передвижения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следующем порядке: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крайних углов внешнего габарита здания со стороны,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противоположной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башенному крану, радиусом, соответствующим максимальному рабочему вылету стрелы крана,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середины внутреннего контура здания радиусом,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минимальному вылету крюка крана,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Б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176" y="0"/>
            <a:ext cx="4292089" cy="24924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176" y="4283934"/>
            <a:ext cx="4292089" cy="24597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529" y="3452937"/>
            <a:ext cx="4083612" cy="3309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8766225" y="3076412"/>
            <a:ext cx="33216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 центра тяжести наиболее тяжелых элементов радиусом, соответствующим определенному вылету крюка, согласно грузовой характеристике крана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176" y="2563567"/>
            <a:ext cx="4292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А.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 определению крайних стоянок из условия максимального рабочего вылета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крюка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2356" y="3423532"/>
            <a:ext cx="4292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Б.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 определению крайних стоянок из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минимального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вылета крюка крана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714182" y="5107737"/>
            <a:ext cx="3425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В.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определению крайних стоянок из условия необходимого вылета крюка в соответствии с грузоподъемными характеристиками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7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26310" y="576530"/>
            <a:ext cx="806245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Крайние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засечки определяют центр крана в крайнем положении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Г)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показывают расположение самых тяжелых элементов.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крайних стоянок крана определяют длину подкрановых путей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м,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Д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(7)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между крайними стоянками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база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справочникам или из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крана;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торм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величина тормозного пути крана, 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конца рельса до тупиков, принимается равным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987" y="105237"/>
            <a:ext cx="3789061" cy="29034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380271" y="142006"/>
            <a:ext cx="78117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Г.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 определению крайних стоянок крана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986" y="3011619"/>
            <a:ext cx="3789061" cy="36841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026309" y="6027812"/>
            <a:ext cx="8062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Д.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 определению минимальной длины крановых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путей.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38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3446" y="0"/>
            <a:ext cx="711855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Полученную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длину подкрановых путей корректируют в сторону увеличения с учетом кратности длины полузвена, которая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6,25 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Минимально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допустимая длина крановых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Lпп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2,5 звена, то есть 31,25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6,25n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31 25,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длина одного полузвена подкрановых путей,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nзв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количество полузвеньев. Окончательную привязку подкрановых путей осуществляют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от оси (торца) рельса до ограждения, м, принимается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(R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0,5bк ) +lбез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радиус поворотной части крана в соответствии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характеристикой крана;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ширина колеи крана (в соответствии с технической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крана),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безопасное расстояние, принимаемое не менее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736" y="142815"/>
            <a:ext cx="4822722" cy="4974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32736" y="5259464"/>
            <a:ext cx="48227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Привязка крановых путей: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крайние стоянки крана; 2 — место установки тупика; 3 — инвентарные ограждения путей; 4 — база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контрольный груз; 6 — конец рельса </a:t>
            </a:r>
          </a:p>
        </p:txBody>
      </p:sp>
    </p:spTree>
    <p:extLst>
      <p:ext uri="{BB962C8B-B14F-4D97-AF65-F5344CB8AC3E}">
        <p14:creationId xmlns:p14="http://schemas.microsoft.com/office/powerpoint/2010/main" val="115192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9419" y="1"/>
            <a:ext cx="6882581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и поперечная привязка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башенных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Принципиальная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установки и привязки стационарного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приведена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поперечной привязки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b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+t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(9)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параметр поперечной привязки крана (расстояние от оси башни крана до оси здания),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расстояние от оси башни крана до ближайшей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 здания (принимается не менее минимального расстояния от оси башни крана до выступающей части здания в соответствии с техническими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привязка выступающей части здания (расстояние от оси здания до выступающей части здания),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198" y="107386"/>
            <a:ext cx="4986491" cy="58272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93467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к определению параметров продольной и поперечной привязки стационарного башенного крана: А — параметр продольной привязки крана; В — параметр поперечной привязки крана; 1 — верхний противовес; 2 — фундамент крана</a:t>
            </a:r>
          </a:p>
        </p:txBody>
      </p:sp>
    </p:spTree>
    <p:extLst>
      <p:ext uri="{BB962C8B-B14F-4D97-AF65-F5344CB8AC3E}">
        <p14:creationId xmlns:p14="http://schemas.microsoft.com/office/powerpoint/2010/main" val="30959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0"/>
            <a:ext cx="12059265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Формула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справедлива для общего случая. При определении поперечной привязки стационарного крана следует также учитывать параметры фундамента под установку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параметру продольной привязки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расстояние от оси башни крана до какой-либо координационной оси здания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перпендикулярно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параметру поперечной привязки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кранов параметр продольной привязки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случая и зависит от габаритов здания, технических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и условий площадки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общем случае параметр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должен быть назначен таким образом, чтобы вылет крюка крана обеспечивал подачу конструкций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наиболее удаленным от крана точкам здания в плане, при этом грузоподъемные характеристики крана должны соответствовать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грузовым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моментам</a:t>
            </a:r>
          </a:p>
        </p:txBody>
      </p:sp>
    </p:spTree>
    <p:extLst>
      <p:ext uri="{BB962C8B-B14F-4D97-AF65-F5344CB8AC3E}">
        <p14:creationId xmlns:p14="http://schemas.microsoft.com/office/powerpoint/2010/main" val="25554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6877" y="2168013"/>
            <a:ext cx="606158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477" y="191729"/>
            <a:ext cx="1176921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самопроверки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минимальная длина рельсовых нитей кранового пути под монтаж крана?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минимальная длина рельсовых нитей кранового пути для крана, перемещающегося по пути, при возведении здания?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от основания откоса до нижнего края балластной призмы кранового пути при следующих исходных данных: грунт — суглинок, глубина выемки — 2,5 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КБ-403 определите минимальное расстояние от оси рельса до ограждения путей</a:t>
            </a:r>
          </a:p>
        </p:txBody>
      </p:sp>
    </p:spTree>
    <p:extLst>
      <p:ext uri="{BB962C8B-B14F-4D97-AF65-F5344CB8AC3E}">
        <p14:creationId xmlns:p14="http://schemas.microsoft.com/office/powerpoint/2010/main" val="209463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3727</Words>
  <Application>Microsoft Office PowerPoint</Application>
  <PresentationFormat>Широкоэкранный</PresentationFormat>
  <Paragraphs>243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28</cp:revision>
  <dcterms:created xsi:type="dcterms:W3CDTF">2023-01-15T11:51:30Z</dcterms:created>
  <dcterms:modified xsi:type="dcterms:W3CDTF">2024-02-16T06:41:40Z</dcterms:modified>
</cp:coreProperties>
</file>